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14630400" cy="10972800"/>
  <p:notesSz cx="10972800" cy="14630400"/>
  <p:embeddedFontLst>
    <p:embeddedFont>
      <p:font typeface="Calibri" panose="020F0502020204030204" pitchFamily="34" charset="0"/>
      <p:regular r:id="rId9"/>
      <p:bold r:id="rId10"/>
      <p:italic r:id="rId11"/>
      <p:boldItalic r:id="rId12"/>
    </p:embeddedFont>
    <p:embeddedFont>
      <p:font typeface="Red Hat Text" panose="020B0604020202020204" charset="0"/>
      <p:regular r:id="rId13"/>
    </p:embeddedFont>
    <p:embeddedFont>
      <p:font typeface="Roboto Light" panose="02000000000000000000" pitchFamily="2" charset="0"/>
      <p:regular r:id="rId14"/>
      <p:italic r:id="rId15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A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06" d="100"/>
          <a:sy n="106" d="100"/>
        </p:scale>
        <p:origin x="156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5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10" Type="http://schemas.openxmlformats.org/officeDocument/2006/relationships/font" Target="fonts/font2.fntdata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927672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109728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104927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109728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104927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109728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104927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109728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104927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109728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104927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109728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104927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109728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3453765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Карл Маркс: Жизнь, Идеи и Влияние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5220772"/>
            <a:ext cx="7468553" cy="22981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Карл Маркс (1818–1883) — философ, экономист и революционер, чьи идеи заложили основу научного социализма и повлияли на мировую историю. Его жизнь была тесно связана с Фридрихом Энгельсом и Женни фон Вестфален. Их отношения стали интеллектуальной основой для трудов, изменивших социально-политический ландшафт XIX–XX веков.</a:t>
            </a:r>
            <a:endParaRPr lang="en-US" sz="185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F97881-AF6D-4ED2-BA48-740DD8C5AA48}"/>
              </a:ext>
            </a:extLst>
          </p:cNvPr>
          <p:cNvSpPr txBox="1"/>
          <p:nvPr/>
        </p:nvSpPr>
        <p:spPr>
          <a:xfrm>
            <a:off x="12394194" y="9895437"/>
            <a:ext cx="2236206" cy="1068309"/>
          </a:xfrm>
          <a:prstGeom prst="rect">
            <a:avLst/>
          </a:prstGeom>
          <a:solidFill>
            <a:srgbClr val="FFFAFA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endParaRPr lang="ru-RU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109728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860822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Путь к Революционной Мысли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2627828"/>
            <a:ext cx="7468553" cy="22981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Маркс с юности проявил интерес к философии. Изучая право в Бонне и Берлине, он увлёкся гегелевской диалектикой, но быстро перешёл к радикальной критике религии и государства. Его статьи в «Рейнской газете» привели к конфликту с властями, вынудив эмигрировать в Париж, где началось формирование его революционных взглядов.</a:t>
            </a:r>
            <a:endParaRPr lang="en-US" sz="18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4124" y="5195173"/>
            <a:ext cx="1196816" cy="1740218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879913" y="5434489"/>
            <a:ext cx="2998232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Интерес к философии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7879913" y="5930027"/>
            <a:ext cx="591276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С юности проявлял интерес к философии и критическому мышлению.</a:t>
            </a:r>
            <a:endParaRPr lang="en-US" sz="18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4124" y="6935391"/>
            <a:ext cx="1196816" cy="1740218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7879913" y="7174706"/>
            <a:ext cx="430339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Критика религии и государства</a:t>
            </a:r>
            <a:endParaRPr lang="en-US" sz="2200" dirty="0"/>
          </a:p>
        </p:txBody>
      </p:sp>
      <p:sp>
        <p:nvSpPr>
          <p:cNvPr id="10" name="Text 5"/>
          <p:cNvSpPr/>
          <p:nvPr/>
        </p:nvSpPr>
        <p:spPr>
          <a:xfrm>
            <a:off x="7879913" y="7670244"/>
            <a:ext cx="591276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Переход к радикальной критике религии и государства.</a:t>
            </a:r>
            <a:endParaRPr lang="en-US" sz="18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4124" y="8675608"/>
            <a:ext cx="1196816" cy="1436251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7879913" y="891492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Эмиграция в Париж</a:t>
            </a:r>
            <a:endParaRPr lang="en-US" sz="2200" dirty="0"/>
          </a:p>
        </p:txBody>
      </p:sp>
      <p:sp>
        <p:nvSpPr>
          <p:cNvPr id="13" name="Text 7"/>
          <p:cNvSpPr/>
          <p:nvPr/>
        </p:nvSpPr>
        <p:spPr>
          <a:xfrm>
            <a:off x="7879913" y="9410462"/>
            <a:ext cx="591276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Формирование революционных взглядов.</a:t>
            </a:r>
            <a:endParaRPr lang="en-US" sz="185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8AC9EB-7470-4EB0-8EB5-FED9C944B921}"/>
              </a:ext>
            </a:extLst>
          </p:cNvPr>
          <p:cNvSpPr txBox="1"/>
          <p:nvPr/>
        </p:nvSpPr>
        <p:spPr>
          <a:xfrm>
            <a:off x="12394194" y="9895437"/>
            <a:ext cx="2236206" cy="1068309"/>
          </a:xfrm>
          <a:prstGeom prst="rect">
            <a:avLst/>
          </a:prstGeom>
          <a:solidFill>
            <a:srgbClr val="FFFAFA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endParaRPr lang="ru-RU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7200" y="-993399"/>
            <a:ext cx="6153150" cy="1295959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191816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«Капитал»: Критика Политэкономии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2958822"/>
            <a:ext cx="7468553" cy="1915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«Капитал» — главный труд Маркса, заложивший основы критики политической экономии и раскрывший законы развития капитализма. Работа состоит из четырёх томов, каждый из которых посвящён разным аспектам капиталистической системы, образуя единую теоретическую систему.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6324124" y="5143143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Том I стал манифестом рабочего движения, показав, что капитализм не вечен. 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6324124" y="6178391"/>
            <a:ext cx="746855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Том II сложнее для восприятия из-за абстрактных схем, но без него невозможен переход к анализу реального капитализма в III томе.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6324124" y="7596664"/>
            <a:ext cx="746855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Маркс не успел завершить том III, оставив черновики. Энгельс редактировал их, но споры о «правильности» интерпретаций  продолжаются до сих пор.</a:t>
            </a:r>
            <a:endParaRPr lang="en-US" sz="1850" dirty="0"/>
          </a:p>
        </p:txBody>
      </p:sp>
      <p:sp>
        <p:nvSpPr>
          <p:cNvPr id="8" name="Text 5"/>
          <p:cNvSpPr/>
          <p:nvPr/>
        </p:nvSpPr>
        <p:spPr>
          <a:xfrm>
            <a:off x="6324124" y="9014936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Часто рассматривается как историко-литературное приложение к «Капиталу», но важно для понимания эволюции идей Маркса.</a:t>
            </a:r>
            <a:endParaRPr lang="en-US" sz="185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B9245DA-781F-4547-A55D-36FCC03267B8}"/>
              </a:ext>
            </a:extLst>
          </p:cNvPr>
          <p:cNvSpPr txBox="1"/>
          <p:nvPr/>
        </p:nvSpPr>
        <p:spPr>
          <a:xfrm>
            <a:off x="12394194" y="9895437"/>
            <a:ext cx="2236206" cy="1068309"/>
          </a:xfrm>
          <a:prstGeom prst="rect">
            <a:avLst/>
          </a:prstGeom>
          <a:solidFill>
            <a:srgbClr val="FFFAFA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endParaRPr lang="ru-RU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400889"/>
            <a:ext cx="890778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Дружба с Фридрихом Энгельсом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2583656"/>
            <a:ext cx="12954952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Встреча Маркса и Энгельса в 1844 году стала поворотным моментом. Энгельс разделял социалистические идеи и опубликовал работу «Положение рабочего класса в Англии». Их первая беседа длилась 10 дней и положила начало сотрудничеству, продлившемуся почти 40 лет.</a:t>
            </a:r>
            <a:endParaRPr lang="en-US" sz="1850" dirty="0"/>
          </a:p>
        </p:txBody>
      </p:sp>
      <p:sp>
        <p:nvSpPr>
          <p:cNvPr id="4" name="Text 2"/>
          <p:cNvSpPr/>
          <p:nvPr/>
        </p:nvSpPr>
        <p:spPr>
          <a:xfrm>
            <a:off x="837724" y="4001929"/>
            <a:ext cx="12954952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Они совместно разработали материалистическое понимание истории и написали «Манифест коммунистической партии». Энгельс финансово поддерживал семью Маркса и завершил издание II и III томов «Капитала». Маркс называл Энгельса «вторым я», а их переписка полна теорий, шуток и переживаний.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837724" y="5659517"/>
            <a:ext cx="3875842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Интеллектуальный симбиоз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837724" y="6250781"/>
            <a:ext cx="392858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Разработка материалистического понимания истории.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5357813" y="5659517"/>
            <a:ext cx="326576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Финансовая поддержка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5357813" y="6250781"/>
            <a:ext cx="392858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Энгельс поддерживал семью Маркса.</a:t>
            </a:r>
            <a:endParaRPr lang="en-US" sz="1850" dirty="0"/>
          </a:p>
        </p:txBody>
      </p:sp>
      <p:sp>
        <p:nvSpPr>
          <p:cNvPr id="9" name="Text 7"/>
          <p:cNvSpPr/>
          <p:nvPr/>
        </p:nvSpPr>
        <p:spPr>
          <a:xfrm>
            <a:off x="9877901" y="565951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Личная связь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9877901" y="6250781"/>
            <a:ext cx="392858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Маркс называл Энгельса «вторым я».</a:t>
            </a:r>
            <a:endParaRPr lang="en-US" sz="1850" dirty="0"/>
          </a:p>
        </p:txBody>
      </p:sp>
      <p:sp>
        <p:nvSpPr>
          <p:cNvPr id="11" name="Text 9"/>
          <p:cNvSpPr/>
          <p:nvPr/>
        </p:nvSpPr>
        <p:spPr>
          <a:xfrm>
            <a:off x="837724" y="7501414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endParaRPr lang="en-US" sz="1850" dirty="0"/>
          </a:p>
        </p:txBody>
      </p:sp>
      <p:sp>
        <p:nvSpPr>
          <p:cNvPr id="12" name="Text 10"/>
          <p:cNvSpPr/>
          <p:nvPr/>
        </p:nvSpPr>
        <p:spPr>
          <a:xfrm>
            <a:off x="837724" y="8153638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endParaRPr lang="en-US" sz="1850" dirty="0"/>
          </a:p>
        </p:txBody>
      </p:sp>
      <p:sp>
        <p:nvSpPr>
          <p:cNvPr id="13" name="Text 11"/>
          <p:cNvSpPr/>
          <p:nvPr/>
        </p:nvSpPr>
        <p:spPr>
          <a:xfrm>
            <a:off x="837724" y="8805863"/>
            <a:ext cx="1295495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Письмо Энгельса (1867):</a:t>
            </a: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
</a:t>
            </a:r>
            <a:r>
              <a:rPr lang="en-US" sz="1850" i="1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«Пусть хоть несколько лет ты наконец будешь свободен от проклятой коммерции!»</a:t>
            </a:r>
            <a:endParaRPr lang="en-US" sz="185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1283C76-BC51-4EAF-9509-248F31F33DAE}"/>
              </a:ext>
            </a:extLst>
          </p:cNvPr>
          <p:cNvSpPr txBox="1"/>
          <p:nvPr/>
        </p:nvSpPr>
        <p:spPr>
          <a:xfrm>
            <a:off x="12394194" y="9895437"/>
            <a:ext cx="2236206" cy="1068309"/>
          </a:xfrm>
          <a:prstGeom prst="rect">
            <a:avLst/>
          </a:prstGeom>
          <a:solidFill>
            <a:srgbClr val="FFFAFA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endParaRPr lang="ru-RU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109728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210866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Брак с Женни фон Вестфален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2977872"/>
            <a:ext cx="7468553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Женни, аристократка из рода фон Вестфален, вышла за Маркса в 1843 году, бросив вызов социальным нормам. Их роман начался в юности, но семья Женни противилась браку с «бунтарём» без стабильного дохода.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6324124" y="4779169"/>
            <a:ext cx="7468553" cy="1915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Семья Марксов жила в бедности, часто переезжая. Женни работала секретарём Маркса, переписывая его труды, вела переговоры с издателями и даже закладывала семейные реликвии ради денег. Маркс посвятил ей «Капитал», назвав «верным спутником жизни».</a:t>
            </a:r>
            <a:endParaRPr lang="en-US" sz="18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4124" y="6963489"/>
            <a:ext cx="562451" cy="56245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324124" y="7765256"/>
            <a:ext cx="2250162" cy="7038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Любовь вопреки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6324124" y="8612743"/>
            <a:ext cx="2250162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Брак вопреки социальным нормам.</a:t>
            </a:r>
            <a:endParaRPr lang="en-US" sz="18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33259" y="6963489"/>
            <a:ext cx="562451" cy="56245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8933259" y="7765256"/>
            <a:ext cx="2250162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Бедность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8933259" y="8260794"/>
            <a:ext cx="225016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Жизнь в бедности и частые переезды.</a:t>
            </a:r>
            <a:endParaRPr lang="en-US" sz="18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42395" y="6963489"/>
            <a:ext cx="562570" cy="562570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1542395" y="7765375"/>
            <a:ext cx="2250281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Соавторство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11542395" y="8260913"/>
            <a:ext cx="2250281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Работа секретарём и помощь в издании трудов.</a:t>
            </a:r>
            <a:endParaRPr lang="en-US" sz="185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519A4EB-26A7-404B-AFE2-CF42B4B49744}"/>
              </a:ext>
            </a:extLst>
          </p:cNvPr>
          <p:cNvSpPr txBox="1"/>
          <p:nvPr/>
        </p:nvSpPr>
        <p:spPr>
          <a:xfrm>
            <a:off x="12394194" y="9895437"/>
            <a:ext cx="2236206" cy="1068309"/>
          </a:xfrm>
          <a:prstGeom prst="rect">
            <a:avLst/>
          </a:prstGeom>
          <a:solidFill>
            <a:srgbClr val="FFFAFA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endParaRPr lang="ru-RU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109728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850940"/>
            <a:ext cx="7468553" cy="12673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95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Наследие, Выкованное в Единстве</a:t>
            </a:r>
            <a:endParaRPr lang="en-US" sz="3950" dirty="0"/>
          </a:p>
        </p:txBody>
      </p:sp>
      <p:sp>
        <p:nvSpPr>
          <p:cNvPr id="4" name="Text 1"/>
          <p:cNvSpPr/>
          <p:nvPr/>
        </p:nvSpPr>
        <p:spPr>
          <a:xfrm>
            <a:off x="6324124" y="2441377"/>
            <a:ext cx="7468553" cy="20674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Карл Маркс, Фридрих Энгельс и Женни фон Вестфален — триада, чьи отношения стали символом преданности идее и друг другу. Без финансовой и моральной поддержки Энгельса, без жертвенной любви Женни Маркс вряд ли смог бы совершить интеллектуальный переворот. Их история напоминает, что великие теории рождаются в сотрудничестве.</a:t>
            </a:r>
            <a:endParaRPr lang="en-US" sz="1650" dirty="0"/>
          </a:p>
        </p:txBody>
      </p:sp>
      <p:sp>
        <p:nvSpPr>
          <p:cNvPr id="5" name="Text 2"/>
          <p:cNvSpPr/>
          <p:nvPr/>
        </p:nvSpPr>
        <p:spPr>
          <a:xfrm>
            <a:off x="6324124" y="4751070"/>
            <a:ext cx="7468553" cy="10337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b="1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«Пролетарии всех стран, соединяйтесь!»</a:t>
            </a:r>
            <a:r>
              <a:rPr lang="en-US" sz="16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— этот призыв из «Манифеста» отражает не только политический идеал, но и суть человеческих связей, двигавших Маркса и его близких.</a:t>
            </a:r>
            <a:endParaRPr lang="en-US" sz="1650" dirty="0"/>
          </a:p>
        </p:txBody>
      </p:sp>
      <p:sp>
        <p:nvSpPr>
          <p:cNvPr id="6" name="Shape 3"/>
          <p:cNvSpPr/>
          <p:nvPr/>
        </p:nvSpPr>
        <p:spPr>
          <a:xfrm>
            <a:off x="6566416" y="6027063"/>
            <a:ext cx="30480" cy="4094798"/>
          </a:xfrm>
          <a:prstGeom prst="roundRect">
            <a:avLst>
              <a:gd name="adj" fmla="val 106025"/>
            </a:avLst>
          </a:prstGeom>
          <a:solidFill>
            <a:srgbClr val="D9CECE"/>
          </a:solidFill>
          <a:ln/>
        </p:spPr>
      </p:sp>
      <p:sp>
        <p:nvSpPr>
          <p:cNvPr id="7" name="Shape 4"/>
          <p:cNvSpPr/>
          <p:nvPr/>
        </p:nvSpPr>
        <p:spPr>
          <a:xfrm>
            <a:off x="6778288" y="6496407"/>
            <a:ext cx="646271" cy="30480"/>
          </a:xfrm>
          <a:prstGeom prst="roundRect">
            <a:avLst>
              <a:gd name="adj" fmla="val 106025"/>
            </a:avLst>
          </a:prstGeom>
          <a:solidFill>
            <a:srgbClr val="D9CECE"/>
          </a:solidFill>
          <a:ln/>
        </p:spPr>
      </p:sp>
      <p:sp>
        <p:nvSpPr>
          <p:cNvPr id="8" name="Shape 5"/>
          <p:cNvSpPr/>
          <p:nvPr/>
        </p:nvSpPr>
        <p:spPr>
          <a:xfrm>
            <a:off x="6324064" y="6269355"/>
            <a:ext cx="484703" cy="484703"/>
          </a:xfrm>
          <a:prstGeom prst="roundRect">
            <a:avLst>
              <a:gd name="adj" fmla="val 6667"/>
            </a:avLst>
          </a:prstGeom>
          <a:solidFill>
            <a:srgbClr val="F3E8E8"/>
          </a:solidFill>
          <a:ln/>
        </p:spPr>
      </p:sp>
      <p:sp>
        <p:nvSpPr>
          <p:cNvPr id="9" name="Text 6"/>
          <p:cNvSpPr/>
          <p:nvPr/>
        </p:nvSpPr>
        <p:spPr>
          <a:xfrm>
            <a:off x="6414314" y="6321564"/>
            <a:ext cx="304086" cy="3801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1</a:t>
            </a:r>
            <a:endParaRPr lang="en-US" sz="2350" dirty="0"/>
          </a:p>
        </p:txBody>
      </p:sp>
      <p:sp>
        <p:nvSpPr>
          <p:cNvPr id="10" name="Text 7"/>
          <p:cNvSpPr/>
          <p:nvPr/>
        </p:nvSpPr>
        <p:spPr>
          <a:xfrm>
            <a:off x="7643693" y="6242447"/>
            <a:ext cx="2534603" cy="316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Преданность идее</a:t>
            </a:r>
            <a:endParaRPr lang="en-US" sz="1950" dirty="0"/>
          </a:p>
        </p:txBody>
      </p:sp>
      <p:sp>
        <p:nvSpPr>
          <p:cNvPr id="11" name="Text 8"/>
          <p:cNvSpPr/>
          <p:nvPr/>
        </p:nvSpPr>
        <p:spPr>
          <a:xfrm>
            <a:off x="7643693" y="6688455"/>
            <a:ext cx="6148983" cy="3445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Символ преданности идее и друг другу.</a:t>
            </a:r>
            <a:endParaRPr lang="en-US" sz="1650" dirty="0"/>
          </a:p>
        </p:txBody>
      </p:sp>
      <p:sp>
        <p:nvSpPr>
          <p:cNvPr id="12" name="Shape 9"/>
          <p:cNvSpPr/>
          <p:nvPr/>
        </p:nvSpPr>
        <p:spPr>
          <a:xfrm>
            <a:off x="6778288" y="7933134"/>
            <a:ext cx="646271" cy="30480"/>
          </a:xfrm>
          <a:prstGeom prst="roundRect">
            <a:avLst>
              <a:gd name="adj" fmla="val 106025"/>
            </a:avLst>
          </a:prstGeom>
          <a:solidFill>
            <a:srgbClr val="D9CECE"/>
          </a:solidFill>
          <a:ln/>
        </p:spPr>
      </p:sp>
      <p:sp>
        <p:nvSpPr>
          <p:cNvPr id="13" name="Shape 10"/>
          <p:cNvSpPr/>
          <p:nvPr/>
        </p:nvSpPr>
        <p:spPr>
          <a:xfrm>
            <a:off x="6324064" y="7706082"/>
            <a:ext cx="484703" cy="484703"/>
          </a:xfrm>
          <a:prstGeom prst="roundRect">
            <a:avLst>
              <a:gd name="adj" fmla="val 6667"/>
            </a:avLst>
          </a:prstGeom>
          <a:solidFill>
            <a:srgbClr val="F3E8E8"/>
          </a:solidFill>
          <a:ln/>
        </p:spPr>
      </p:sp>
      <p:sp>
        <p:nvSpPr>
          <p:cNvPr id="14" name="Text 11"/>
          <p:cNvSpPr/>
          <p:nvPr/>
        </p:nvSpPr>
        <p:spPr>
          <a:xfrm>
            <a:off x="6414314" y="7758291"/>
            <a:ext cx="304086" cy="3801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2</a:t>
            </a:r>
            <a:endParaRPr lang="en-US" sz="2350" dirty="0"/>
          </a:p>
        </p:txBody>
      </p:sp>
      <p:sp>
        <p:nvSpPr>
          <p:cNvPr id="15" name="Text 12"/>
          <p:cNvSpPr/>
          <p:nvPr/>
        </p:nvSpPr>
        <p:spPr>
          <a:xfrm>
            <a:off x="7643693" y="7679174"/>
            <a:ext cx="2534603" cy="316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Сотрудничество</a:t>
            </a:r>
            <a:endParaRPr lang="en-US" sz="1950" dirty="0"/>
          </a:p>
        </p:txBody>
      </p:sp>
      <p:sp>
        <p:nvSpPr>
          <p:cNvPr id="16" name="Text 13"/>
          <p:cNvSpPr/>
          <p:nvPr/>
        </p:nvSpPr>
        <p:spPr>
          <a:xfrm>
            <a:off x="7643693" y="8125182"/>
            <a:ext cx="6148983" cy="3445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Великие теории рождаются в сотрудничестве.</a:t>
            </a:r>
            <a:endParaRPr lang="en-US" sz="1650" dirty="0"/>
          </a:p>
        </p:txBody>
      </p:sp>
      <p:sp>
        <p:nvSpPr>
          <p:cNvPr id="17" name="Shape 14"/>
          <p:cNvSpPr/>
          <p:nvPr/>
        </p:nvSpPr>
        <p:spPr>
          <a:xfrm>
            <a:off x="6778288" y="9369862"/>
            <a:ext cx="646271" cy="30480"/>
          </a:xfrm>
          <a:prstGeom prst="roundRect">
            <a:avLst>
              <a:gd name="adj" fmla="val 106025"/>
            </a:avLst>
          </a:prstGeom>
          <a:solidFill>
            <a:srgbClr val="D9CECE"/>
          </a:solidFill>
          <a:ln/>
        </p:spPr>
      </p:sp>
      <p:sp>
        <p:nvSpPr>
          <p:cNvPr id="18" name="Shape 15"/>
          <p:cNvSpPr/>
          <p:nvPr/>
        </p:nvSpPr>
        <p:spPr>
          <a:xfrm>
            <a:off x="6324064" y="9142809"/>
            <a:ext cx="484703" cy="484703"/>
          </a:xfrm>
          <a:prstGeom prst="roundRect">
            <a:avLst>
              <a:gd name="adj" fmla="val 6667"/>
            </a:avLst>
          </a:prstGeom>
          <a:solidFill>
            <a:srgbClr val="F3E8E8"/>
          </a:solidFill>
          <a:ln/>
        </p:spPr>
      </p:sp>
      <p:sp>
        <p:nvSpPr>
          <p:cNvPr id="19" name="Text 16"/>
          <p:cNvSpPr/>
          <p:nvPr/>
        </p:nvSpPr>
        <p:spPr>
          <a:xfrm>
            <a:off x="6414314" y="9195018"/>
            <a:ext cx="304086" cy="3801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3</a:t>
            </a:r>
            <a:endParaRPr lang="en-US" sz="2350" dirty="0"/>
          </a:p>
        </p:txBody>
      </p:sp>
      <p:sp>
        <p:nvSpPr>
          <p:cNvPr id="20" name="Text 17"/>
          <p:cNvSpPr/>
          <p:nvPr/>
        </p:nvSpPr>
        <p:spPr>
          <a:xfrm>
            <a:off x="7643693" y="9115901"/>
            <a:ext cx="2534603" cy="316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Человеческие связи</a:t>
            </a:r>
            <a:endParaRPr lang="en-US" sz="1950" dirty="0"/>
          </a:p>
        </p:txBody>
      </p:sp>
      <p:sp>
        <p:nvSpPr>
          <p:cNvPr id="21" name="Text 18"/>
          <p:cNvSpPr/>
          <p:nvPr/>
        </p:nvSpPr>
        <p:spPr>
          <a:xfrm>
            <a:off x="7643693" y="9561909"/>
            <a:ext cx="6148983" cy="3445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Суть человеческих связей, двигавших Маркса и его близких.</a:t>
            </a:r>
            <a:endParaRPr lang="en-US" sz="165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42B3A2C-95CC-4C7F-829B-6AE5E3DDFDEF}"/>
              </a:ext>
            </a:extLst>
          </p:cNvPr>
          <p:cNvSpPr txBox="1"/>
          <p:nvPr/>
        </p:nvSpPr>
        <p:spPr>
          <a:xfrm>
            <a:off x="12394194" y="9895437"/>
            <a:ext cx="2236206" cy="1068309"/>
          </a:xfrm>
          <a:prstGeom prst="rect">
            <a:avLst/>
          </a:prstGeom>
          <a:solidFill>
            <a:srgbClr val="FFFAFA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endParaRPr lang="ru-RU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644</Words>
  <Application>Microsoft Office PowerPoint</Application>
  <PresentationFormat>Произвольный</PresentationFormat>
  <Paragraphs>53</Paragraphs>
  <Slides>6</Slides>
  <Notes>6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</vt:i4>
      </vt:variant>
    </vt:vector>
  </HeadingPairs>
  <TitlesOfParts>
    <vt:vector size="11" baseType="lpstr">
      <vt:lpstr>Roboto Light</vt:lpstr>
      <vt:lpstr>Arial</vt:lpstr>
      <vt:lpstr>Red Hat Text</vt:lpstr>
      <vt:lpstr>Calibri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Sirgey Mochulsky</cp:lastModifiedBy>
  <cp:revision>3</cp:revision>
  <dcterms:created xsi:type="dcterms:W3CDTF">2025-03-17T19:56:59Z</dcterms:created>
  <dcterms:modified xsi:type="dcterms:W3CDTF">2025-03-17T20:00:19Z</dcterms:modified>
</cp:coreProperties>
</file>